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3" r:id="rId2"/>
    <p:sldId id="472" r:id="rId3"/>
    <p:sldId id="479" r:id="rId4"/>
    <p:sldId id="480" r:id="rId5"/>
    <p:sldId id="481" r:id="rId6"/>
    <p:sldId id="482" r:id="rId7"/>
    <p:sldId id="483" r:id="rId8"/>
    <p:sldId id="4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5" d="100"/>
          <a:sy n="75" d="100"/>
        </p:scale>
        <p:origin x="-69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2AFA-4D1A-46F1-91D3-E3DE30367A6F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6B09-139A-4488-B1D3-FD1D5D1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 </a:t>
            </a:r>
            <a:r>
              <a:rPr lang="hr-HR" sz="2800" dirty="0" err="1"/>
              <a:t>Self-check</a:t>
            </a:r>
            <a:r>
              <a:rPr lang="hr-HR" sz="2800" dirty="0"/>
              <a:t> 5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79849" y="1361767"/>
            <a:ext cx="4142091" cy="138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76B375-CFEB-4B05-90CB-FBCBE4DE75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371" y="2687330"/>
            <a:ext cx="2879725" cy="3764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75F61-9DAD-4472-B100-2960D2DA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6" y="493500"/>
            <a:ext cx="351472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100 </a:t>
            </a:r>
            <a:r>
              <a:rPr lang="hr-HR" dirty="0" err="1"/>
              <a:t>and</a:t>
            </a:r>
            <a:r>
              <a:rPr lang="hr-HR" dirty="0"/>
              <a:t> 101</a:t>
            </a:r>
          </a:p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slides</a:t>
            </a:r>
            <a:r>
              <a:rPr lang="hr-HR" dirty="0"/>
              <a:t>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675C0B-BEDA-4433-A8ED-A28DAE9489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252" y="735290"/>
            <a:ext cx="3014029" cy="39404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B0011F-3BAA-4911-BB2D-23194A304F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163" y="1951348"/>
            <a:ext cx="3014029" cy="39404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489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996ED7-526A-493F-9A0A-26ECB4FF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015" y="449312"/>
            <a:ext cx="9259969" cy="1124965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textbook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100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option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BABBC6-DB4D-413E-A619-1B1CBAF23A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015" y="1926425"/>
            <a:ext cx="9259970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FB31F77-68DE-44EC-A122-B01C70A98801}"/>
              </a:ext>
            </a:extLst>
          </p:cNvPr>
          <p:cNvSpPr/>
          <p:nvPr/>
        </p:nvSpPr>
        <p:spPr>
          <a:xfrm>
            <a:off x="7060677" y="4982492"/>
            <a:ext cx="754144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330A93A-CB75-469C-A794-D945AE91F0F5}"/>
              </a:ext>
            </a:extLst>
          </p:cNvPr>
          <p:cNvSpPr/>
          <p:nvPr/>
        </p:nvSpPr>
        <p:spPr>
          <a:xfrm>
            <a:off x="3132130" y="5303003"/>
            <a:ext cx="346361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77A300-A19D-4AD2-A4ED-F1936A7FB20D}"/>
              </a:ext>
            </a:extLst>
          </p:cNvPr>
          <p:cNvSpPr/>
          <p:nvPr/>
        </p:nvSpPr>
        <p:spPr>
          <a:xfrm>
            <a:off x="6721310" y="4630344"/>
            <a:ext cx="422635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F0F4AE7-4B63-429B-8197-66FBF2F29696}"/>
              </a:ext>
            </a:extLst>
          </p:cNvPr>
          <p:cNvSpPr/>
          <p:nvPr/>
        </p:nvSpPr>
        <p:spPr>
          <a:xfrm>
            <a:off x="5433841" y="4309833"/>
            <a:ext cx="754144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21F388D-8F2D-41C4-B218-79AD346D1354}"/>
              </a:ext>
            </a:extLst>
          </p:cNvPr>
          <p:cNvSpPr/>
          <p:nvPr/>
        </p:nvSpPr>
        <p:spPr>
          <a:xfrm>
            <a:off x="3626178" y="3668811"/>
            <a:ext cx="754144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507920B-E9CD-4ADD-8B71-8967734EC55B}"/>
              </a:ext>
            </a:extLst>
          </p:cNvPr>
          <p:cNvSpPr/>
          <p:nvPr/>
        </p:nvSpPr>
        <p:spPr>
          <a:xfrm>
            <a:off x="5635658" y="3989322"/>
            <a:ext cx="754144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9646B64-A62C-4F2D-8D80-2B725EF522F8}"/>
              </a:ext>
            </a:extLst>
          </p:cNvPr>
          <p:cNvSpPr/>
          <p:nvPr/>
        </p:nvSpPr>
        <p:spPr>
          <a:xfrm>
            <a:off x="4100660" y="3316663"/>
            <a:ext cx="754144" cy="320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2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F6CDD-4192-4ED4-BB6F-037D9D67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975" y="411605"/>
            <a:ext cx="8183648" cy="104955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4AE7BD-B881-4525-AB70-63DAA4276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5243" y="1608116"/>
            <a:ext cx="8183648" cy="49435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DFD426-34D8-479B-9831-2D17A75D2183}"/>
              </a:ext>
            </a:extLst>
          </p:cNvPr>
          <p:cNvSpPr txBox="1"/>
          <p:nvPr/>
        </p:nvSpPr>
        <p:spPr>
          <a:xfrm>
            <a:off x="5099900" y="3120272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inseparable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2C7C99-CAF9-4DF3-9A76-478128C44B02}"/>
              </a:ext>
            </a:extLst>
          </p:cNvPr>
          <p:cNvSpPr txBox="1"/>
          <p:nvPr/>
        </p:nvSpPr>
        <p:spPr>
          <a:xfrm>
            <a:off x="5252300" y="3272672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i="1" dirty="0" err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49969B-AD65-4973-A52F-8F898F3D98F8}"/>
              </a:ext>
            </a:extLst>
          </p:cNvPr>
          <p:cNvSpPr txBox="1"/>
          <p:nvPr/>
        </p:nvSpPr>
        <p:spPr>
          <a:xfrm>
            <a:off x="2771085" y="4254631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salary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60115F-D4E9-454F-8315-3728D76EEEA6}"/>
              </a:ext>
            </a:extLst>
          </p:cNvPr>
          <p:cNvSpPr txBox="1"/>
          <p:nvPr/>
        </p:nvSpPr>
        <p:spPr>
          <a:xfrm>
            <a:off x="5137508" y="3964836"/>
            <a:ext cx="158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sugar-coating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E61F47-A4E3-4E3E-B730-C39307078E71}"/>
              </a:ext>
            </a:extLst>
          </p:cNvPr>
          <p:cNvSpPr txBox="1"/>
          <p:nvPr/>
        </p:nvSpPr>
        <p:spPr>
          <a:xfrm>
            <a:off x="4821809" y="4832617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extinct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4C6E94-04AF-4441-865B-F5F306106C8C}"/>
              </a:ext>
            </a:extLst>
          </p:cNvPr>
          <p:cNvSpPr txBox="1"/>
          <p:nvPr/>
        </p:nvSpPr>
        <p:spPr>
          <a:xfrm>
            <a:off x="5635656" y="5121894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impaired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99F1B3-E47E-486E-956A-971A9B5E7B13}"/>
              </a:ext>
            </a:extLst>
          </p:cNvPr>
          <p:cNvSpPr txBox="1"/>
          <p:nvPr/>
        </p:nvSpPr>
        <p:spPr>
          <a:xfrm>
            <a:off x="4821809" y="5699228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utilities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1821B8-17DE-47A1-8383-4048508DBB23}"/>
              </a:ext>
            </a:extLst>
          </p:cNvPr>
          <p:cNvSpPr txBox="1"/>
          <p:nvPr/>
        </p:nvSpPr>
        <p:spPr>
          <a:xfrm>
            <a:off x="3905837" y="3381138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humidifier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3E51DD-3AD7-4F0A-98DC-E5359368B4DF}"/>
              </a:ext>
            </a:extLst>
          </p:cNvPr>
          <p:cNvSpPr txBox="1"/>
          <p:nvPr/>
        </p:nvSpPr>
        <p:spPr>
          <a:xfrm>
            <a:off x="4319046" y="4538196"/>
            <a:ext cx="147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habitat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29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7E69AB-4D95-4AB7-BE29-C29A326215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53" y="745145"/>
            <a:ext cx="9413574" cy="21609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17FA82-C916-447D-B4B4-AEE97655D8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53" y="3156828"/>
            <a:ext cx="8882717" cy="30201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CBBBC-288A-41BE-879A-8CB1DF2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26" y="3339495"/>
            <a:ext cx="2423474" cy="2809188"/>
          </a:xfrm>
          <a:solidFill>
            <a:schemeClr val="bg1"/>
          </a:solidFill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EABC588-5230-4837-83E9-4E52373B1F1F}"/>
              </a:ext>
            </a:extLst>
          </p:cNvPr>
          <p:cNvSpPr/>
          <p:nvPr/>
        </p:nvSpPr>
        <p:spPr>
          <a:xfrm>
            <a:off x="4774162" y="5533534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209E89B-8F62-4F60-ABF5-906AFD769A47}"/>
              </a:ext>
            </a:extLst>
          </p:cNvPr>
          <p:cNvSpPr/>
          <p:nvPr/>
        </p:nvSpPr>
        <p:spPr>
          <a:xfrm>
            <a:off x="2742288" y="4864648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EFDEAF8-716F-4BC7-A5EF-6CE5B74C96F7}"/>
              </a:ext>
            </a:extLst>
          </p:cNvPr>
          <p:cNvSpPr/>
          <p:nvPr/>
        </p:nvSpPr>
        <p:spPr>
          <a:xfrm>
            <a:off x="5085246" y="2384982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4D1F1AD-E77B-482E-924F-362A45F73DA4}"/>
              </a:ext>
            </a:extLst>
          </p:cNvPr>
          <p:cNvSpPr/>
          <p:nvPr/>
        </p:nvSpPr>
        <p:spPr>
          <a:xfrm>
            <a:off x="718009" y="4218494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E3929B5-A091-47AC-8602-EF94A7367E08}"/>
              </a:ext>
            </a:extLst>
          </p:cNvPr>
          <p:cNvSpPr/>
          <p:nvPr/>
        </p:nvSpPr>
        <p:spPr>
          <a:xfrm>
            <a:off x="873551" y="1677971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86E3FF6-05C3-4014-AAF8-BC19C4881505}"/>
              </a:ext>
            </a:extLst>
          </p:cNvPr>
          <p:cNvSpPr/>
          <p:nvPr/>
        </p:nvSpPr>
        <p:spPr>
          <a:xfrm>
            <a:off x="2742288" y="3552334"/>
            <a:ext cx="311084" cy="254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72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ED8DD-AE88-44A5-A4E7-675F17628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797" y="885825"/>
            <a:ext cx="8916578" cy="177165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conditional</a:t>
            </a:r>
            <a:r>
              <a:rPr lang="hr-HR" dirty="0"/>
              <a:t> </a:t>
            </a:r>
            <a:r>
              <a:rPr lang="hr-HR" dirty="0" err="1"/>
              <a:t>clauses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157CA3-A4EF-4E27-A951-AB41A73988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174" y="2657475"/>
            <a:ext cx="10050661" cy="32059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5CB65F-8FBF-4DDA-8414-5A2744939AE1}"/>
              </a:ext>
            </a:extLst>
          </p:cNvPr>
          <p:cNvSpPr txBox="1"/>
          <p:nvPr/>
        </p:nvSpPr>
        <p:spPr>
          <a:xfrm>
            <a:off x="2432115" y="3582186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study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6A9B55-3ABB-4CE6-8666-C3B4A6A8A283}"/>
              </a:ext>
            </a:extLst>
          </p:cNvPr>
          <p:cNvSpPr txBox="1"/>
          <p:nvPr/>
        </p:nvSpPr>
        <p:spPr>
          <a:xfrm>
            <a:off x="2441542" y="3970173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bring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6778B8-84AD-4E7F-AF90-05B2AF207F2C}"/>
              </a:ext>
            </a:extLst>
          </p:cNvPr>
          <p:cNvSpPr txBox="1"/>
          <p:nvPr/>
        </p:nvSpPr>
        <p:spPr>
          <a:xfrm>
            <a:off x="2312709" y="4390935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buy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EEB2AD-851F-4F37-B76A-70129A33A7E5}"/>
              </a:ext>
            </a:extLst>
          </p:cNvPr>
          <p:cNvSpPr txBox="1"/>
          <p:nvPr/>
        </p:nvSpPr>
        <p:spPr>
          <a:xfrm>
            <a:off x="1959203" y="4811697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lend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09CB35-C8A9-460E-8423-2E89B31244DF}"/>
              </a:ext>
            </a:extLst>
          </p:cNvPr>
          <p:cNvSpPr txBox="1"/>
          <p:nvPr/>
        </p:nvSpPr>
        <p:spPr>
          <a:xfrm>
            <a:off x="6137733" y="4811697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promise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AAECB8-C730-4C68-8985-4E020B9D98EC}"/>
              </a:ext>
            </a:extLst>
          </p:cNvPr>
          <p:cNvSpPr txBox="1"/>
          <p:nvPr/>
        </p:nvSpPr>
        <p:spPr>
          <a:xfrm>
            <a:off x="6425938" y="4397431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gets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92D95E-8AB6-4806-AB05-CF280F333720}"/>
              </a:ext>
            </a:extLst>
          </p:cNvPr>
          <p:cNvSpPr txBox="1"/>
          <p:nvPr/>
        </p:nvSpPr>
        <p:spPr>
          <a:xfrm>
            <a:off x="6531206" y="3974854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95B746-619C-4EBE-8775-DA0415E05DDB}"/>
              </a:ext>
            </a:extLst>
          </p:cNvPr>
          <p:cNvSpPr txBox="1"/>
          <p:nvPr/>
        </p:nvSpPr>
        <p:spPr>
          <a:xfrm>
            <a:off x="6590909" y="3549920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pass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97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D1EA1-B8ED-4929-8D0D-50DDEB8D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95" y="863600"/>
            <a:ext cx="9715009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Rewrite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voice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4828C7-E7D0-4F77-8221-9DFA84FEA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178" y="2101258"/>
            <a:ext cx="10933826" cy="38931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9DD8B0-2A05-4BCF-9719-A6EDECE6F983}"/>
              </a:ext>
            </a:extLst>
          </p:cNvPr>
          <p:cNvSpPr txBox="1"/>
          <p:nvPr/>
        </p:nvSpPr>
        <p:spPr>
          <a:xfrm>
            <a:off x="1428996" y="3039269"/>
            <a:ext cx="80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 new worker will be employed.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1AF6E6-9B86-43E3-B022-304BC0708D1D}"/>
              </a:ext>
            </a:extLst>
          </p:cNvPr>
          <p:cNvSpPr txBox="1"/>
          <p:nvPr/>
        </p:nvSpPr>
        <p:spPr>
          <a:xfrm>
            <a:off x="1476130" y="3994052"/>
            <a:ext cx="80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 exhibition will be visited by thousands of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24E1F-6C0B-4BAF-A4E7-E24D8CFD1847}"/>
              </a:ext>
            </a:extLst>
          </p:cNvPr>
          <p:cNvSpPr txBox="1"/>
          <p:nvPr/>
        </p:nvSpPr>
        <p:spPr>
          <a:xfrm>
            <a:off x="1428996" y="4848967"/>
            <a:ext cx="8050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 contract will be signed by both parties.</a:t>
            </a:r>
          </a:p>
        </p:txBody>
      </p:sp>
    </p:spTree>
    <p:extLst>
      <p:ext uri="{BB962C8B-B14F-4D97-AF65-F5344CB8AC3E}">
        <p14:creationId xmlns:p14="http://schemas.microsoft.com/office/powerpoint/2010/main" xmlns="" val="26157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A669F-822A-4113-B9B7-E6BE4DA6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680" y="171024"/>
            <a:ext cx="6878320" cy="6229776"/>
          </a:xfrm>
        </p:spPr>
        <p:txBody>
          <a:bodyPr>
            <a:normAutofit fontScale="92500"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Rate </a:t>
            </a:r>
            <a:r>
              <a:rPr lang="hr-HR" b="1" dirty="0" err="1">
                <a:solidFill>
                  <a:srgbClr val="0070C0"/>
                </a:solidFill>
              </a:rPr>
              <a:t>your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knowledge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and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language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skills</a:t>
            </a:r>
            <a:r>
              <a:rPr lang="hr-HR" b="1" dirty="0">
                <a:solidFill>
                  <a:srgbClr val="0070C0"/>
                </a:solidFill>
              </a:rPr>
              <a:t> development </a:t>
            </a:r>
            <a:r>
              <a:rPr lang="hr-HR" b="1" dirty="0" err="1">
                <a:solidFill>
                  <a:srgbClr val="0070C0"/>
                </a:solidFill>
              </a:rPr>
              <a:t>in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Unit</a:t>
            </a:r>
            <a:r>
              <a:rPr lang="hr-HR" b="1" dirty="0">
                <a:solidFill>
                  <a:srgbClr val="0070C0"/>
                </a:solidFill>
              </a:rPr>
              <a:t> 5.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Sada mogu…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... upotrebljavati izraze sa </a:t>
            </a:r>
            <a:r>
              <a:rPr lang="hr-HR" sz="2300" i="1" dirty="0">
                <a:solidFill>
                  <a:srgbClr val="0070C0"/>
                </a:solidFill>
              </a:rPr>
              <a:t>make</a:t>
            </a:r>
            <a:r>
              <a:rPr lang="hr-HR" sz="2300" dirty="0">
                <a:solidFill>
                  <a:srgbClr val="0070C0"/>
                </a:solidFill>
              </a:rPr>
              <a:t>, </a:t>
            </a:r>
            <a:r>
              <a:rPr lang="hr-HR" sz="2300" i="1" dirty="0">
                <a:solidFill>
                  <a:srgbClr val="0070C0"/>
                </a:solidFill>
              </a:rPr>
              <a:t>do</a:t>
            </a:r>
            <a:r>
              <a:rPr lang="hr-HR" sz="2300" dirty="0">
                <a:solidFill>
                  <a:srgbClr val="0070C0"/>
                </a:solidFill>
              </a:rPr>
              <a:t> ili </a:t>
            </a:r>
            <a:r>
              <a:rPr lang="hr-HR" sz="2300" i="1" dirty="0">
                <a:solidFill>
                  <a:srgbClr val="0070C0"/>
                </a:solidFill>
              </a:rPr>
              <a:t>take</a:t>
            </a:r>
            <a:r>
              <a:rPr lang="hr-HR" sz="23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razgovarati o prednostima i nedostacima života </a:t>
            </a:r>
            <a:r>
              <a:rPr lang="hr-HR" sz="2300" dirty="0" smtClean="0">
                <a:solidFill>
                  <a:srgbClr val="0070C0"/>
                </a:solidFill>
              </a:rPr>
              <a:t>u </a:t>
            </a:r>
            <a:br>
              <a:rPr lang="hr-HR" sz="2300" dirty="0" smtClean="0">
                <a:solidFill>
                  <a:srgbClr val="0070C0"/>
                </a:solidFill>
              </a:rPr>
            </a:br>
            <a:r>
              <a:rPr lang="hr-HR" sz="2300" dirty="0" smtClean="0">
                <a:solidFill>
                  <a:srgbClr val="0070C0"/>
                </a:solidFill>
              </a:rPr>
              <a:t>     inozemstvu</a:t>
            </a:r>
            <a:r>
              <a:rPr lang="hr-HR" sz="23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upotrijebiti buduća glagolska vremena.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upotrijebiti prvi kondicional.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upotrijebiti </a:t>
            </a:r>
            <a:r>
              <a:rPr lang="hr-HR" sz="2300" i="1" dirty="0">
                <a:solidFill>
                  <a:srgbClr val="0070C0"/>
                </a:solidFill>
              </a:rPr>
              <a:t>future </a:t>
            </a:r>
            <a:r>
              <a:rPr lang="hr-HR" sz="2300" i="1" dirty="0" err="1">
                <a:solidFill>
                  <a:srgbClr val="0070C0"/>
                </a:solidFill>
              </a:rPr>
              <a:t>simple</a:t>
            </a:r>
            <a:r>
              <a:rPr lang="hr-HR" sz="2300" i="1" dirty="0">
                <a:solidFill>
                  <a:srgbClr val="0070C0"/>
                </a:solidFill>
              </a:rPr>
              <a:t> </a:t>
            </a:r>
            <a:r>
              <a:rPr lang="hr-HR" sz="2300" i="1" dirty="0" err="1">
                <a:solidFill>
                  <a:srgbClr val="0070C0"/>
                </a:solidFill>
              </a:rPr>
              <a:t>passive</a:t>
            </a:r>
            <a:r>
              <a:rPr lang="hr-HR" sz="23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razgovarati o budućnosti pojedinih zanimanja</a:t>
            </a:r>
            <a:r>
              <a:rPr lang="hr-HR" sz="2300" i="1" dirty="0">
                <a:solidFill>
                  <a:srgbClr val="0070C0"/>
                </a:solidFill>
              </a:rPr>
              <a:t>.</a:t>
            </a:r>
            <a:endParaRPr lang="hr-HR" sz="23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upotrijebiti </a:t>
            </a:r>
            <a:r>
              <a:rPr lang="hr-HR" sz="2300" i="1" dirty="0">
                <a:solidFill>
                  <a:srgbClr val="0070C0"/>
                </a:solidFill>
              </a:rPr>
              <a:t>past </a:t>
            </a:r>
            <a:r>
              <a:rPr lang="hr-HR" sz="2300" i="1" dirty="0" err="1">
                <a:solidFill>
                  <a:srgbClr val="0070C0"/>
                </a:solidFill>
              </a:rPr>
              <a:t>simple</a:t>
            </a:r>
            <a:r>
              <a:rPr lang="hr-HR" sz="2300" i="1" dirty="0">
                <a:solidFill>
                  <a:srgbClr val="0070C0"/>
                </a:solidFill>
              </a:rPr>
              <a:t> </a:t>
            </a:r>
            <a:r>
              <a:rPr lang="hr-HR" sz="2300" i="1" dirty="0" err="1">
                <a:solidFill>
                  <a:srgbClr val="0070C0"/>
                </a:solidFill>
              </a:rPr>
              <a:t>passive</a:t>
            </a:r>
            <a:r>
              <a:rPr lang="hr-HR" sz="23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napisati e-mail žalbe.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razgovarati o klimatskim promjenama u Kanadi.</a:t>
            </a:r>
          </a:p>
          <a:p>
            <a:pPr marL="0" indent="0">
              <a:buNone/>
            </a:pPr>
            <a:r>
              <a:rPr lang="hr-HR" sz="2300" dirty="0">
                <a:solidFill>
                  <a:srgbClr val="0070C0"/>
                </a:solidFill>
              </a:rPr>
              <a:t>… istraživati o utjecaju globalnog zatopljenja na Hrvatsku.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8F2182-A955-4552-8A97-8F695680EE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99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163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Unit 5: Self-check 5 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138</cp:revision>
  <dcterms:created xsi:type="dcterms:W3CDTF">2021-09-01T06:25:32Z</dcterms:created>
  <dcterms:modified xsi:type="dcterms:W3CDTF">2022-03-02T14:59:50Z</dcterms:modified>
</cp:coreProperties>
</file>